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27" r:id="rId3"/>
    <p:sldId id="347" r:id="rId4"/>
    <p:sldId id="329" r:id="rId5"/>
    <p:sldId id="316" r:id="rId6"/>
    <p:sldId id="322" r:id="rId7"/>
    <p:sldId id="257" r:id="rId8"/>
    <p:sldId id="268" r:id="rId9"/>
    <p:sldId id="258" r:id="rId10"/>
    <p:sldId id="271" r:id="rId11"/>
    <p:sldId id="276" r:id="rId12"/>
    <p:sldId id="281" r:id="rId13"/>
    <p:sldId id="291" r:id="rId14"/>
    <p:sldId id="299" r:id="rId15"/>
    <p:sldId id="342" r:id="rId16"/>
    <p:sldId id="256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388" autoAdjust="0"/>
  </p:normalViewPr>
  <p:slideViewPr>
    <p:cSldViewPr snapToGrid="0">
      <p:cViewPr varScale="1">
        <p:scale>
          <a:sx n="68" d="100"/>
          <a:sy n="68" d="100"/>
        </p:scale>
        <p:origin x="191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6CF7E-A6D7-47F0-A9A7-D1F9C77BB94E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3A9E6-8CEE-48A8-841C-520BDDF13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6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Arial" panose="020B0604020202020204" pitchFamily="34" charset="0"/>
              </a:rPr>
              <a:t>This research was completed through the collaboration of the following organizations: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>
                <a:latin typeface="Arial" panose="020B0604020202020204" pitchFamily="34" charset="0"/>
              </a:rPr>
              <a:t>The Conference Board,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>
                <a:latin typeface="Arial" panose="020B0604020202020204" pitchFamily="34" charset="0"/>
              </a:rPr>
              <a:t>Corporate Voices for Working Families,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>
                <a:latin typeface="Arial" panose="020B0604020202020204" pitchFamily="34" charset="0"/>
              </a:rPr>
              <a:t>The Partnership for 21st Century Skills, and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800" dirty="0" smtClean="0">
                <a:latin typeface="Arial" panose="020B0604020202020204" pitchFamily="34" charset="0"/>
              </a:rPr>
              <a:t>The Society for Human Resource Management.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Arial" panose="020B0604020202020204" pitchFamily="34" charset="0"/>
              </a:rPr>
              <a:t>Professionalism/Work Ethic is defined as showing up to work on time, dressing appropriately, taking personal responsibility, etc.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Arial" panose="020B0604020202020204" pitchFamily="34" charset="0"/>
              </a:rPr>
              <a:t>Do any of these surprise you? Which ones and why?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138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138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138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138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138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3C3B1D-D0F5-415D-8B7A-A76542E78BE9}" type="slidenum">
              <a:rPr lang="en-US" altLang="en-US" b="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2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4138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138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138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138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1388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D88079-B1FD-4D17-AC25-3189A577289B}" type="slidenum">
              <a:rPr lang="en-US" altLang="en-US" b="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2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8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6D7AE-1D48-4FB3-B99A-B94C38181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1301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BE049E-4BAA-42E4-B60D-6967DDC61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3583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066800"/>
            <a:ext cx="3467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467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3E4B41-F76F-4E2F-A709-E532E929F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0947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C5F3D0-A6C4-4CBA-A4DC-45C42E216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6643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738524-593B-457F-A4FC-2AFEC292C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6379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C1526-1FD3-4DAB-BC35-1FD922AB2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683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452FF3-A7F2-4FAE-A214-4EB0DEF7B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3746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191436-77D8-444E-93D1-8E7340C93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8119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9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D4378F-F157-4F83-937E-849BC7886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1219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3646FD-61E6-4646-B05D-1F4C0FBBD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030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BC714D-BAB2-4AD8-9CE3-3EBC709AD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5121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6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5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8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6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7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C377-4366-4628-8CB4-ED3012EEE2C9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842C-1EB0-4FD7-ABC9-46F78219E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3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 Conte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066800"/>
            <a:ext cx="7086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0025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rgbClr val="003F72"/>
                </a:solidFill>
                <a:latin typeface="Futura Md BT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16129A-1176-4F44-AB01-3596353DC57C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8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CC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CC00"/>
          </a:solidFill>
          <a:effectLst>
            <a:outerShdw blurRad="38100" dist="38100" dir="2700000" algn="tl">
              <a:srgbClr val="C0C0C0"/>
            </a:outerShdw>
          </a:effectLst>
          <a:latin typeface="Futura Md B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CC00"/>
          </a:solidFill>
          <a:effectLst>
            <a:outerShdw blurRad="38100" dist="38100" dir="2700000" algn="tl">
              <a:srgbClr val="C0C0C0"/>
            </a:outerShdw>
          </a:effectLst>
          <a:latin typeface="Futura Md B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CC00"/>
          </a:solidFill>
          <a:effectLst>
            <a:outerShdw blurRad="38100" dist="38100" dir="2700000" algn="tl">
              <a:srgbClr val="C0C0C0"/>
            </a:outerShdw>
          </a:effectLst>
          <a:latin typeface="Futura Md B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CC00"/>
          </a:solidFill>
          <a:effectLst>
            <a:outerShdw blurRad="38100" dist="38100" dir="2700000" algn="tl">
              <a:srgbClr val="C0C0C0"/>
            </a:outerShdw>
          </a:effectLst>
          <a:latin typeface="Futura Md B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utura Md B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utura Md B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utura Md B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utura Md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2143" y="796504"/>
            <a:ext cx="1095555" cy="63547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5464" b="63856"/>
          <a:stretch/>
        </p:blipFill>
        <p:spPr>
          <a:xfrm>
            <a:off x="103516" y="5548557"/>
            <a:ext cx="2044740" cy="130944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00200" y="1114243"/>
            <a:ext cx="6910388" cy="33461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smtClean="0">
                <a:solidFill>
                  <a:srgbClr val="5B9BD5">
                    <a:lumMod val="50000"/>
                  </a:srgbClr>
                </a:solidFill>
                <a:latin typeface="+mn-lt"/>
              </a:rPr>
              <a:t>Career &amp; Technical Education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43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9" y="295455"/>
            <a:ext cx="2743200" cy="114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344" y="1859459"/>
            <a:ext cx="81347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talk about my values and the principles that guide my actions.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set a personal example of what I expect from other people.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follow through on the promises and commitments I make.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seek to understand how my actions affect other people’s performance.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spend time making sure that people behave consistently with the principles and standards we have agreed upon.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make sure that people support the values we have agreed upon.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54015" y="1733909"/>
            <a:ext cx="7772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14468" y="543464"/>
            <a:ext cx="3485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</a:rPr>
              <a:t>6 Behaviors:</a:t>
            </a:r>
          </a:p>
        </p:txBody>
      </p:sp>
    </p:spTree>
    <p:extLst>
      <p:ext uri="{BB962C8B-B14F-4D97-AF65-F5344CB8AC3E}">
        <p14:creationId xmlns:p14="http://schemas.microsoft.com/office/powerpoint/2010/main" val="23698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4" y="315403"/>
            <a:ext cx="2676525" cy="1085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9344" y="1859459"/>
            <a:ext cx="81347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look ahead and communicate about what I believe will affect us in the future.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am upbeat and positive when talking about what we can accomplish.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speak with passion about the higher purpose and meaning of what we are doing.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talk with others about how their own interests can be met by working toward a common goal.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talk with others about a vision of how things could be even better in the future.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describe to others in our organization what we should be capable of accomplishing.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14468" y="543464"/>
            <a:ext cx="3485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</a:rPr>
              <a:t>6 Behaviors:</a:t>
            </a:r>
          </a:p>
        </p:txBody>
      </p:sp>
    </p:spTree>
    <p:extLst>
      <p:ext uri="{BB962C8B-B14F-4D97-AF65-F5344CB8AC3E}">
        <p14:creationId xmlns:p14="http://schemas.microsoft.com/office/powerpoint/2010/main" val="34145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7" y="225275"/>
            <a:ext cx="2733675" cy="107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4468" y="543464"/>
            <a:ext cx="3485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</a:rPr>
              <a:t>6 Behaviors: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344" y="1859459"/>
            <a:ext cx="81347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look for ways to develop and challenge my skills and abilities.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search for innovative ways to improve what we are doing.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take initiative in experimenting with the way things can be done.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make sure that big projects we undertake are broken down into smaller and doable parts.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look for ways that others can try out new ideas and methods.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When things don’t go as expected, I ask, “What can we learn from this experience?”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65" y="139010"/>
            <a:ext cx="2676525" cy="107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4468" y="543464"/>
            <a:ext cx="3485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</a:rPr>
              <a:t>6 Behaviors:</a:t>
            </a:r>
          </a:p>
        </p:txBody>
      </p:sp>
      <p:sp>
        <p:nvSpPr>
          <p:cNvPr id="7" name="Rectangle 6"/>
          <p:cNvSpPr/>
          <p:nvPr/>
        </p:nvSpPr>
        <p:spPr>
          <a:xfrm>
            <a:off x="569344" y="1859459"/>
            <a:ext cx="81347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treat others with dignity and respect.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actively listen to diverse points of view.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provide opportunities for others to take on leadership responsibilities.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give others a great deal of freedom and choice in deciding how to do their work.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foster cooperative rather than competitive relationships among people I work with.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support the decisions that other people make on their own.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21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77" y="232104"/>
            <a:ext cx="2676525" cy="1114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4468" y="543464"/>
            <a:ext cx="3485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</a:rPr>
              <a:t>6 Behaviors: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344" y="1859459"/>
            <a:ext cx="81347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encourage others as they work on activities and programs.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express appreciation for the contributions people make.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make sure that people are creatively recognized for their contributions.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praise people for a job well done.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make it a point to publicly recognize people who show commitment to shared values.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 smtClean="0"/>
              <a:t>I find ways for us to celebrate accomplishments.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370935" y="6262777"/>
            <a:ext cx="353684" cy="33643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" y="854014"/>
            <a:ext cx="9165861" cy="56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864" y="2095686"/>
            <a:ext cx="2864868" cy="27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976"/>
            <a:ext cx="8870516" cy="60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606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2143" y="796504"/>
            <a:ext cx="1095555" cy="63547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5464" b="63856"/>
          <a:stretch/>
        </p:blipFill>
        <p:spPr>
          <a:xfrm>
            <a:off x="103516" y="5548557"/>
            <a:ext cx="2044740" cy="130944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3823" y="62779"/>
            <a:ext cx="3092207" cy="6795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7698" y="1936376"/>
            <a:ext cx="37139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89% of all first-time hires who lose their job do so because of a lack of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soft skills.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13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Career Readiness . . 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24DB31-FF3C-48C7-8094-C16FD5644F3B}" type="slidenum">
              <a:rPr lang="en-US" altLang="en-US" b="0">
                <a:solidFill>
                  <a:srgbClr val="003F72"/>
                </a:solidFill>
                <a:latin typeface="Futura Md BT" charset="0"/>
              </a:rPr>
              <a:pPr eaLnBrk="1" hangingPunct="1"/>
              <a:t>4</a:t>
            </a:fld>
            <a:endParaRPr lang="en-US" altLang="en-US" b="0">
              <a:solidFill>
                <a:srgbClr val="003F72"/>
              </a:solidFill>
              <a:latin typeface="Futura Md BT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Percent of High School Graduates lacking…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Professionalism/Work Ethic. . . . . . . . .	80.3%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Teamwork/Collaboration. . . . . . . . . . . 	75.7%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Verbal Communication. . . . . . . . . . . . .	70.8%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Ethics/Social Responsibility. . . . . . . . . 	63.4%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Critical Thinking/Problem Solving. . . . 	57.5%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Information Technology Applications. 	53.0%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Written Communication. . . . . . . . . . . .	52.7%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Diversity. . . . . . . . . . . . . . . . . . . . . . . . .	52.1%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Lifelong Learning/Self-Direction. . . . . 	42.5%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Creativity/Innovation. . . . . . . . . . . . . .	36.3%</a:t>
            </a:r>
          </a:p>
          <a:p>
            <a:pPr marL="1828800" lvl="4" indent="0" algn="r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accent1"/>
                </a:solidFill>
              </a:rPr>
              <a:t>Consolidated Survey of Corporate America</a:t>
            </a:r>
          </a:p>
          <a:p>
            <a:pPr lvl="7">
              <a:spcBef>
                <a:spcPct val="0"/>
              </a:spcBef>
            </a:pPr>
            <a:r>
              <a:rPr lang="en-US" altLang="en-US" sz="1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The Conference Board, </a:t>
            </a:r>
          </a:p>
          <a:p>
            <a:pPr lvl="7">
              <a:spcBef>
                <a:spcPct val="0"/>
              </a:spcBef>
            </a:pPr>
            <a:r>
              <a:rPr lang="en-US" altLang="en-US" sz="1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Corporate Voices for Working Families, </a:t>
            </a:r>
          </a:p>
          <a:p>
            <a:pPr lvl="7">
              <a:spcBef>
                <a:spcPct val="0"/>
              </a:spcBef>
            </a:pPr>
            <a:r>
              <a:rPr lang="en-US" altLang="en-US" sz="1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The Partnership for 21st Century Skills, and </a:t>
            </a:r>
          </a:p>
          <a:p>
            <a:pPr lvl="7">
              <a:spcBef>
                <a:spcPct val="0"/>
              </a:spcBef>
            </a:pPr>
            <a:r>
              <a:rPr lang="en-US" altLang="en-US" sz="1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The Society for Human Resource Management.</a:t>
            </a:r>
          </a:p>
          <a:p>
            <a:pPr lvl="4">
              <a:buFont typeface="Arial" charset="0"/>
              <a:buChar char="»"/>
              <a:defRPr/>
            </a:pP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143" y="796504"/>
            <a:ext cx="1095555" cy="63547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65464" b="63856"/>
          <a:stretch/>
        </p:blipFill>
        <p:spPr>
          <a:xfrm>
            <a:off x="103516" y="5548557"/>
            <a:ext cx="2044740" cy="13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5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Career Readiness . . 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2E5F42-E582-47C9-AC05-3121FDBD67DB}" type="slidenum">
              <a:rPr lang="en-US" altLang="en-US" b="0">
                <a:solidFill>
                  <a:srgbClr val="003F72"/>
                </a:solidFill>
                <a:latin typeface="Futura Md BT" charset="0"/>
              </a:rPr>
              <a:pPr eaLnBrk="1" hangingPunct="1"/>
              <a:t>5</a:t>
            </a:fld>
            <a:endParaRPr lang="en-US" altLang="en-US" b="0">
              <a:solidFill>
                <a:srgbClr val="003F72"/>
              </a:solidFill>
              <a:latin typeface="Futura Md BT" charset="0"/>
            </a:endParaRPr>
          </a:p>
        </p:txBody>
      </p:sp>
      <p:sp>
        <p:nvSpPr>
          <p:cNvPr id="32772" name="Content Placeholder 2"/>
          <p:cNvSpPr txBox="1">
            <a:spLocks/>
          </p:cNvSpPr>
          <p:nvPr/>
        </p:nvSpPr>
        <p:spPr bwMode="auto">
          <a:xfrm>
            <a:off x="1447800" y="1371600"/>
            <a:ext cx="70104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b="0">
              <a:solidFill>
                <a:srgbClr val="003F7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7010400" cy="5211763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The challenge is…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Every student deserves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career success.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3200" i="1" dirty="0" smtClean="0">
                <a:solidFill>
                  <a:schemeClr val="accent1"/>
                </a:solidFill>
              </a:rPr>
              <a:t>	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138354" y="2439834"/>
            <a:ext cx="1600200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Good things happen!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143" y="796504"/>
            <a:ext cx="1095555" cy="63547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404" y="3605841"/>
            <a:ext cx="4728196" cy="21043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65464" b="63856"/>
          <a:stretch/>
        </p:blipFill>
        <p:spPr>
          <a:xfrm>
            <a:off x="103516" y="5548557"/>
            <a:ext cx="2044740" cy="13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06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96" y="-219637"/>
            <a:ext cx="1103947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43875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355" y="638355"/>
            <a:ext cx="7228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Core </a:t>
            </a:r>
            <a:r>
              <a:rPr lang="en-US" sz="3200" b="1" dirty="0" smtClean="0"/>
              <a:t>Philosophy:</a:t>
            </a:r>
          </a:p>
          <a:p>
            <a:endParaRPr lang="en-US" sz="3200" dirty="0"/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smtClean="0"/>
              <a:t>Leadership </a:t>
            </a:r>
            <a:r>
              <a:rPr lang="en-US" sz="2400" dirty="0"/>
              <a:t>is Everyone’s Business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smtClean="0"/>
              <a:t>Leadership </a:t>
            </a:r>
            <a:r>
              <a:rPr lang="en-US" sz="2400" dirty="0"/>
              <a:t>is Learned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Leadership is a Relationship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Leadership Development is Self-Development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Learning to Lead is an Ongoing Process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Leadership Requires Deliberate Practice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Leadership is an Aspiration and a Choice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/>
              <a:t>Leadership Makes a Difference</a:t>
            </a:r>
          </a:p>
        </p:txBody>
      </p:sp>
    </p:spTree>
    <p:extLst>
      <p:ext uri="{BB962C8B-B14F-4D97-AF65-F5344CB8AC3E}">
        <p14:creationId xmlns:p14="http://schemas.microsoft.com/office/powerpoint/2010/main" val="15414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85" y="183311"/>
            <a:ext cx="7486650" cy="205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1654" y="2460470"/>
            <a:ext cx="7090912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the Way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 a Shared Vision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the Process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able Others to Act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the Heart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7871" y="5604114"/>
            <a:ext cx="2788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Core Leadership Competencies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2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861" y="66980"/>
            <a:ext cx="21652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5</a:t>
            </a:r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r>
              <a:rPr lang="en-US" sz="8800" dirty="0" smtClean="0"/>
              <a:t>10</a:t>
            </a:r>
          </a:p>
          <a:p>
            <a:pPr algn="ctr"/>
            <a:r>
              <a:rPr lang="en-US" sz="6600" dirty="0" smtClean="0"/>
              <a:t> </a:t>
            </a:r>
          </a:p>
          <a:p>
            <a:pPr algn="ctr"/>
            <a:r>
              <a:rPr lang="en-US" sz="8800" dirty="0" smtClean="0"/>
              <a:t>30</a:t>
            </a:r>
            <a:endParaRPr lang="en-US" sz="8800" dirty="0"/>
          </a:p>
        </p:txBody>
      </p:sp>
      <p:sp>
        <p:nvSpPr>
          <p:cNvPr id="3" name="5-Point Star 2"/>
          <p:cNvSpPr/>
          <p:nvPr/>
        </p:nvSpPr>
        <p:spPr>
          <a:xfrm>
            <a:off x="8272732" y="6098875"/>
            <a:ext cx="577970" cy="5779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564" y="305870"/>
            <a:ext cx="6521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Practices -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Core leadership competencies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564" y="1875530"/>
            <a:ext cx="69215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Commitments -</a:t>
            </a:r>
            <a:r>
              <a:rPr lang="en-US" sz="2400" dirty="0" smtClean="0">
                <a:solidFill>
                  <a:srgbClr val="FF0000"/>
                </a:solidFill>
              </a:rPr>
              <a:t>serve as a guide for explaining, understanding, appreciating, and learning how leaders get extraordinary things done with others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564" y="4287185"/>
            <a:ext cx="664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Behaviors - </a:t>
            </a:r>
            <a:r>
              <a:rPr lang="en-US" sz="2400" dirty="0" smtClean="0">
                <a:solidFill>
                  <a:srgbClr val="FF0000"/>
                </a:solidFill>
              </a:rPr>
              <a:t>specific leadership behaviors – Leadership Practices Inventory (LPI) measures frequency that you engage in these practices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6">
      <a:dk1>
        <a:srgbClr val="FFCC00"/>
      </a:dk1>
      <a:lt1>
        <a:srgbClr val="FFFFFF"/>
      </a:lt1>
      <a:dk2>
        <a:srgbClr val="000000"/>
      </a:dk2>
      <a:lt2>
        <a:srgbClr val="808080"/>
      </a:lt2>
      <a:accent1>
        <a:srgbClr val="003F72"/>
      </a:accent1>
      <a:accent2>
        <a:srgbClr val="D52B1E"/>
      </a:accent2>
      <a:accent3>
        <a:srgbClr val="FFFFFF"/>
      </a:accent3>
      <a:accent4>
        <a:srgbClr val="DAAE00"/>
      </a:accent4>
      <a:accent5>
        <a:srgbClr val="AAAFBC"/>
      </a:accent5>
      <a:accent6>
        <a:srgbClr val="C1261A"/>
      </a:accent6>
      <a:hlink>
        <a:srgbClr val="4D7999"/>
      </a:hlink>
      <a:folHlink>
        <a:srgbClr val="890F06"/>
      </a:folHlink>
    </a:clrScheme>
    <a:fontScheme name="Default Design">
      <a:majorFont>
        <a:latin typeface="Futura Md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F7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346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F72"/>
        </a:dk1>
        <a:lt1>
          <a:srgbClr val="FFFFFF"/>
        </a:lt1>
        <a:dk2>
          <a:srgbClr val="000000"/>
        </a:dk2>
        <a:lt2>
          <a:srgbClr val="808080"/>
        </a:lt2>
        <a:accent1>
          <a:srgbClr val="003F72"/>
        </a:accent1>
        <a:accent2>
          <a:srgbClr val="D52B1E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C1261A"/>
        </a:accent6>
        <a:hlink>
          <a:srgbClr val="C7DC35"/>
        </a:hlink>
        <a:folHlink>
          <a:srgbClr val="890F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F72"/>
        </a:dk1>
        <a:lt1>
          <a:srgbClr val="FFFFFF"/>
        </a:lt1>
        <a:dk2>
          <a:srgbClr val="000000"/>
        </a:dk2>
        <a:lt2>
          <a:srgbClr val="808080"/>
        </a:lt2>
        <a:accent1>
          <a:srgbClr val="003F72"/>
        </a:accent1>
        <a:accent2>
          <a:srgbClr val="D52B1E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C1261A"/>
        </a:accent6>
        <a:hlink>
          <a:srgbClr val="4D7999"/>
        </a:hlink>
        <a:folHlink>
          <a:srgbClr val="890F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F7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346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F72"/>
        </a:dk1>
        <a:lt1>
          <a:srgbClr val="FFFFFF"/>
        </a:lt1>
        <a:dk2>
          <a:srgbClr val="000000"/>
        </a:dk2>
        <a:lt2>
          <a:srgbClr val="808080"/>
        </a:lt2>
        <a:accent1>
          <a:srgbClr val="003F72"/>
        </a:accent1>
        <a:accent2>
          <a:srgbClr val="D52B1E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C1261A"/>
        </a:accent6>
        <a:hlink>
          <a:srgbClr val="C7DC35"/>
        </a:hlink>
        <a:folHlink>
          <a:srgbClr val="890F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F72"/>
        </a:dk1>
        <a:lt1>
          <a:srgbClr val="FFFFFF"/>
        </a:lt1>
        <a:dk2>
          <a:srgbClr val="000000"/>
        </a:dk2>
        <a:lt2>
          <a:srgbClr val="808080"/>
        </a:lt2>
        <a:accent1>
          <a:srgbClr val="003F72"/>
        </a:accent1>
        <a:accent2>
          <a:srgbClr val="D52B1E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C1261A"/>
        </a:accent6>
        <a:hlink>
          <a:srgbClr val="4D7999"/>
        </a:hlink>
        <a:folHlink>
          <a:srgbClr val="890F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FFCC00"/>
        </a:dk1>
        <a:lt1>
          <a:srgbClr val="FFFFFF"/>
        </a:lt1>
        <a:dk2>
          <a:srgbClr val="000000"/>
        </a:dk2>
        <a:lt2>
          <a:srgbClr val="808080"/>
        </a:lt2>
        <a:accent1>
          <a:srgbClr val="003F72"/>
        </a:accent1>
        <a:accent2>
          <a:srgbClr val="D52B1E"/>
        </a:accent2>
        <a:accent3>
          <a:srgbClr val="FFFFFF"/>
        </a:accent3>
        <a:accent4>
          <a:srgbClr val="DAAE00"/>
        </a:accent4>
        <a:accent5>
          <a:srgbClr val="AAAFBC"/>
        </a:accent5>
        <a:accent6>
          <a:srgbClr val="C1261A"/>
        </a:accent6>
        <a:hlink>
          <a:srgbClr val="4D7999"/>
        </a:hlink>
        <a:folHlink>
          <a:srgbClr val="890F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23501</TotalTime>
  <Words>671</Words>
  <Application>Microsoft Office PowerPoint</Application>
  <PresentationFormat>On-screen Show (4:3)</PresentationFormat>
  <Paragraphs>99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Futura Md BT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Career Readiness . . . </vt:lpstr>
      <vt:lpstr>Career Readiness . .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Lawrence</dc:creator>
  <cp:lastModifiedBy>Matt Merfeld</cp:lastModifiedBy>
  <cp:revision>85</cp:revision>
  <dcterms:created xsi:type="dcterms:W3CDTF">2017-07-16T14:56:54Z</dcterms:created>
  <dcterms:modified xsi:type="dcterms:W3CDTF">2018-09-29T17:37:00Z</dcterms:modified>
</cp:coreProperties>
</file>